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59" r:id="rId4"/>
    <p:sldId id="262" r:id="rId5"/>
    <p:sldId id="261" r:id="rId6"/>
    <p:sldId id="260" r:id="rId7"/>
    <p:sldId id="263" r:id="rId8"/>
    <p:sldId id="271" r:id="rId9"/>
    <p:sldId id="264" r:id="rId10"/>
    <p:sldId id="266" r:id="rId11"/>
    <p:sldId id="272" r:id="rId12"/>
    <p:sldId id="267" r:id="rId13"/>
    <p:sldId id="269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ewmersedez" initials="n" lastIdx="1" clrIdx="0">
    <p:extLst>
      <p:ext uri="{19B8F6BF-5375-455C-9EA6-DF929625EA0E}">
        <p15:presenceInfo xmlns:p15="http://schemas.microsoft.com/office/powerpoint/2012/main" userId="newmersede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3EA1C0-6CFA-44CF-A81D-3CC8C79A6319}" type="datetimeFigureOut">
              <a:rPr lang="ru-RU" smtClean="0"/>
              <a:t>12.05.2023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41AB95-C52B-4C4C-B3C2-9FA4601046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1241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на открытом воздухе, небо, облака">
            <a:extLst>
              <a:ext uri="{FF2B5EF4-FFF2-40B4-BE49-F238E27FC236}">
                <a16:creationId xmlns:a16="http://schemas.microsoft.com/office/drawing/2014/main" id="{6D5C6D59-21E4-A7B7-3B0E-3457E558BE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878"/>
            <a:ext cx="12194523" cy="6858000"/>
          </a:xfrm>
          <a:prstGeom prst="rect">
            <a:avLst/>
          </a:prstGeom>
        </p:spPr>
      </p:pic>
      <p:pic>
        <p:nvPicPr>
          <p:cNvPr id="8" name="Picture 14">
            <a:extLst>
              <a:ext uri="{FF2B5EF4-FFF2-40B4-BE49-F238E27FC236}">
                <a16:creationId xmlns:a16="http://schemas.microsoft.com/office/drawing/2014/main" id="{751C7B84-5999-0504-631F-DAC43149232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086" y="273721"/>
            <a:ext cx="783084" cy="75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Рисунок 8" descr="Изображение выглядит как текст, знак, на открытом воздухе&#10;&#10;Автоматически созданное описание">
            <a:extLst>
              <a:ext uri="{FF2B5EF4-FFF2-40B4-BE49-F238E27FC236}">
                <a16:creationId xmlns:a16="http://schemas.microsoft.com/office/drawing/2014/main" id="{AF1A18F8-93A0-2011-09C0-914B8ECA6EB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2432" y="169511"/>
            <a:ext cx="756000" cy="756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F5F1DD-3253-934D-C31C-AB848FBF40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F64FAE1-9C34-80B1-349A-16AF4AC445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D40AE9E-7EAA-E19B-1449-CAD642E5A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338A3-B5FA-4892-8782-04A8FAC2DE2D}" type="datetime1">
              <a:rPr lang="ru-RU" smtClean="0"/>
              <a:t>12.05.2023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F9CA5C7-E0A8-D978-C348-04556224A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315095A-9844-D13C-808D-CE4B8DF8C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3161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3090FF-039C-B667-C2D9-965CE4681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AD7DB03-D7A4-5F64-A77E-A6AEFCA3E7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89C5B19-B263-2CBA-FF72-E17088A6F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DF212-0581-4804-9196-08E59AD85A60}" type="datetime1">
              <a:rPr lang="ru-RU" smtClean="0"/>
              <a:t>12.05.2023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11A1671-6668-C911-E003-441052A93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081DEC3-2D76-ED76-CC14-81086C93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26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22173E8-8F12-1B34-A8FF-06866B9CD9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3E24B7C-FCF4-861C-FE27-F41A78A90A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82576D-E217-7A78-7D94-052D51584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33102-27BA-4101-BD19-C265B43D1861}" type="datetime1">
              <a:rPr lang="ru-RU" smtClean="0"/>
              <a:t>12.05.2023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05B6A5-A228-0529-4620-E999888D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BB7FF60-D08C-AC78-BADB-4DA7E6F35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5555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2B9CB8-6D19-3AEA-1CF3-4B81C0F3A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  <a:latin typeface="Impact" panose="020B0806030902050204" pitchFamily="34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E00D62C-984D-0F4D-DEAB-2CF3FE8220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>
                <a:latin typeface="Arial Narrow" panose="020B0606020202030204" pitchFamily="34" charset="0"/>
              </a:defRPr>
            </a:lvl2pPr>
            <a:lvl3pPr>
              <a:defRPr>
                <a:latin typeface="Arial Narrow" panose="020B0606020202030204" pitchFamily="34" charset="0"/>
              </a:defRPr>
            </a:lvl3pPr>
            <a:lvl4pPr>
              <a:defRPr>
                <a:latin typeface="Arial Narrow" panose="020B0606020202030204" pitchFamily="34" charset="0"/>
              </a:defRPr>
            </a:lvl4pPr>
            <a:lvl5pPr>
              <a:defRPr>
                <a:latin typeface="Arial Narrow" panose="020B0606020202030204" pitchFamily="34" charset="0"/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BF4D9E-BB75-BC74-824E-29DC98C15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9DC75-0073-477D-B85F-B87BD2D9AA66}" type="datetime1">
              <a:rPr lang="ru-RU" smtClean="0"/>
              <a:t>12.05.2023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3A20BCE-D28D-1DD7-C5E8-C41A4CF9D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517AC7-DD1F-0F43-4EF6-526F2CA5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0"/>
            <a:ext cx="2743200" cy="365125"/>
          </a:xfrm>
        </p:spPr>
        <p:txBody>
          <a:bodyPr/>
          <a:lstStyle>
            <a:lvl1pPr>
              <a:defRPr sz="2400">
                <a:latin typeface="Arial Black" panose="020B0A04020102020204" pitchFamily="34" charset="0"/>
              </a:defRPr>
            </a:lvl1pPr>
          </a:lstStyle>
          <a:p>
            <a:fld id="{2E0151D6-1CE6-4546-836D-2A836D7A7EF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2615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E56F84-824A-FBD9-9C64-3D22056D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1E4AC80-28FC-F758-5D7E-2EC25D680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3685893-273D-03C2-D13A-2954ABDCB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6988C-DC8F-439B-AB31-15A4297BC55F}" type="datetime1">
              <a:rPr lang="ru-RU" smtClean="0"/>
              <a:t>12.05.2023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68C9142-6079-7C64-4476-57AD7E191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5185AD7-245A-F056-6102-F20413E9D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1261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6C5F12-CB87-36C4-4C4A-03A51C257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8216A7-D18C-122F-B769-3F585F5CB4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7D60A8F-08FB-2547-9884-ED546FEBEA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7702D29-B561-8B0F-F7E3-BA07DA157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422C7-A0AF-4B73-A3E0-92773191928A}" type="datetime1">
              <a:rPr lang="ru-RU" smtClean="0"/>
              <a:t>12.05.2023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54E2FB0-80C8-435C-72ED-FAFB3A933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3BC351E-F527-8051-2F11-060401C54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752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0BF19F-23EA-C82D-EAD6-E2F8F344A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154FC64-EBA9-C75D-C24B-FF92FE2FC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02D1998-5AA5-2509-E83C-FC11F6C99D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A2B318A-6E8B-2EC3-6915-E9D51422E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F64680F-351F-90E8-95EB-46569216E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11C92B1-B12E-7F66-265B-49BFCED50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5EF7-06F9-47F2-ABB5-15A865F5A607}" type="datetime1">
              <a:rPr lang="ru-RU" smtClean="0"/>
              <a:t>12.05.2023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71031A4-4DA7-EB65-6EA7-92C1FA21C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762D7A3-D027-D612-060D-ACA0287C3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5649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09EA5C-3DF8-36A7-E703-E4FFFEA4E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71BDCB2-79FC-34EF-A915-535B50EA3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33A35-A3AC-4FD5-9F62-E2E842F797D6}" type="datetime1">
              <a:rPr lang="ru-RU" smtClean="0"/>
              <a:t>12.05.2023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90BC0D6-FCA4-9CAB-9CBB-F7F6767B2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6F7D13D-6456-ABF8-B3A8-3921C6014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1821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D76F736-8228-8360-7960-9C12F86E4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FB44B-5874-4EB6-914B-68491120A420}" type="datetime1">
              <a:rPr lang="ru-RU" smtClean="0"/>
              <a:t>12.05.2023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0F6EE67-52B4-9358-5E04-0F341C4EF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F677A64-8ACA-91BC-7D2C-F29956189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4042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830B7F-2C37-1D18-709B-529A744D5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176B432-BB1E-BB7A-C5DE-9D9E436DE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348938C-4B8C-C3B1-9004-69C7FA5B56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4FC399B-C28E-D9E5-6B69-496BA3811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9103B-4E77-49D0-9E40-D0F96ACD7E42}" type="datetime1">
              <a:rPr lang="ru-RU" smtClean="0"/>
              <a:t>12.05.2023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AC0009B-7CDD-8E58-D125-AD02AB0D9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D9D335D-91B4-1EE5-A153-669529708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1883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841257-E821-2EFE-F4B2-568DBB710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2398E54-99A1-16FA-07E2-998E7BA729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C15B409-700F-50AB-70F7-1C63300EA9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851E04C-9663-2652-594F-5EF0FD521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4974-916B-4771-921F-D6B7309972A3}" type="datetime1">
              <a:rPr lang="ru-RU" smtClean="0"/>
              <a:t>12.05.2023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8A2849C-236C-1692-1D7A-FEE0EB55C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86D6689-8498-2FC2-24E4-757BD5BF2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0747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51142D4-F29C-B262-5AEE-2237EB60194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6356350"/>
            <a:ext cx="12192000" cy="51816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2D1B3A-92EF-0C7A-2BAC-538AFB488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2D6C7B3-39DD-B740-32FA-A16F19D822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770914-14FB-2556-F151-0F04939F13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070C0"/>
                </a:solidFill>
                <a:latin typeface="Arial Narrow" panose="020B0606020202030204" pitchFamily="34" charset="0"/>
              </a:defRPr>
            </a:lvl1pPr>
          </a:lstStyle>
          <a:p>
            <a:fld id="{2732E4CB-F021-4DE4-87F8-062D97973001}" type="datetime1">
              <a:rPr lang="ru-RU" smtClean="0"/>
              <a:t>12.05.2023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B06EEE-6F5B-DB73-F3C0-AE8E08807A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0070C0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0D6AD2-8755-A3BF-02D2-A3ABBD7E3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31044" y="2986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rgbClr val="0070C0"/>
                </a:solidFill>
                <a:latin typeface="Arial Black" panose="020B0A04020102020204" pitchFamily="34" charset="0"/>
              </a:defRPr>
            </a:lvl1pPr>
          </a:lstStyle>
          <a:p>
            <a:fld id="{2E0151D6-1CE6-4546-836D-2A836D7A7EF2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7" name="Picture 14">
            <a:extLst>
              <a:ext uri="{FF2B5EF4-FFF2-40B4-BE49-F238E27FC236}">
                <a16:creationId xmlns:a16="http://schemas.microsoft.com/office/drawing/2014/main" id="{1E4547E6-9B94-D7C3-AABF-EF1819642B5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67" y="105046"/>
            <a:ext cx="783084" cy="75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7" descr="Изображение выглядит как текст, знак, на открытом воздухе&#10;&#10;Автоматически созданное описание">
            <a:extLst>
              <a:ext uri="{FF2B5EF4-FFF2-40B4-BE49-F238E27FC236}">
                <a16:creationId xmlns:a16="http://schemas.microsoft.com/office/drawing/2014/main" id="{58FAC22D-CBF1-C85B-B1A7-47273E92511E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67" y="945400"/>
            <a:ext cx="756000" cy="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618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0070C0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71BCD2B2-0A29-825D-C3AD-4A907E5A83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2870" y="1321393"/>
            <a:ext cx="10053763" cy="2928470"/>
          </a:xfrm>
        </p:spPr>
        <p:txBody>
          <a:bodyPr anchor="b">
            <a:normAutofit/>
          </a:bodyPr>
          <a:lstStyle/>
          <a:p>
            <a:r>
              <a:rPr lang="ru-RU" sz="2800" dirty="0">
                <a:solidFill>
                  <a:schemeClr val="accent1">
                    <a:lumMod val="50000"/>
                  </a:schemeClr>
                </a:solidFill>
                <a:latin typeface="Arial Narrow" panose="020B0606020202030204" pitchFamily="34" charset="0"/>
              </a:rPr>
              <a:t>Выпускная квалификационная работа бакалавра</a:t>
            </a:r>
            <a:br>
              <a:rPr lang="ru-RU" sz="2800" dirty="0">
                <a:solidFill>
                  <a:schemeClr val="accent1">
                    <a:lumMod val="50000"/>
                  </a:schemeClr>
                </a:solidFill>
                <a:latin typeface="Arial Narrow" panose="020B0606020202030204" pitchFamily="34" charset="0"/>
              </a:rPr>
            </a:br>
            <a:r>
              <a:rPr lang="ru-RU" sz="2800" dirty="0">
                <a:solidFill>
                  <a:schemeClr val="accent1">
                    <a:lumMod val="50000"/>
                  </a:schemeClr>
                </a:solidFill>
                <a:latin typeface="Arial Narrow" panose="020B0606020202030204" pitchFamily="34" charset="0"/>
              </a:rPr>
              <a:t>на тему:</a:t>
            </a:r>
            <a:br>
              <a:rPr lang="ru-RU" sz="2800" dirty="0">
                <a:solidFill>
                  <a:schemeClr val="accent1">
                    <a:lumMod val="50000"/>
                  </a:schemeClr>
                </a:solidFill>
                <a:latin typeface="Arial Narrow" panose="020B0606020202030204" pitchFamily="34" charset="0"/>
              </a:rPr>
            </a:br>
            <a:r>
              <a:rPr lang="ru-RU" sz="3200" dirty="0">
                <a:solidFill>
                  <a:schemeClr val="accent1">
                    <a:lumMod val="50000"/>
                  </a:schemeClr>
                </a:solidFill>
                <a:latin typeface="Impact" panose="020B0806030902050204" pitchFamily="34" charset="0"/>
              </a:rPr>
              <a:t>«Распределенная система криптографической защиты данных на основе эллиптических кривых»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DF540554-811B-9541-4859-B726FE6A29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5589"/>
            <a:ext cx="10005951" cy="1915828"/>
          </a:xfrm>
        </p:spPr>
        <p:txBody>
          <a:bodyPr anchor="ctr">
            <a:normAutofit/>
          </a:bodyPr>
          <a:lstStyle/>
          <a:p>
            <a:pPr algn="l"/>
            <a:r>
              <a:rPr lang="ru-RU" sz="2000" b="1" dirty="0">
                <a:latin typeface="Arial Narrow" panose="020B0606020202030204" pitchFamily="34" charset="0"/>
              </a:rPr>
              <a:t>Студент группы М8О-411Б-19:Тришин Дмитрий Александрович</a:t>
            </a:r>
            <a:endParaRPr lang="ru-RU" sz="2000" dirty="0">
              <a:latin typeface="Arial Narrow" panose="020B0606020202030204" pitchFamily="34" charset="0"/>
            </a:endParaRPr>
          </a:p>
          <a:p>
            <a:pPr algn="l"/>
            <a:r>
              <a:rPr lang="ru-RU" sz="2000" b="1" dirty="0">
                <a:latin typeface="Arial Narrow" panose="020B0606020202030204" pitchFamily="34" charset="0"/>
              </a:rPr>
              <a:t>Научный руководитель: доцент, кандидат технических н</a:t>
            </a:r>
            <a:r>
              <a:rPr lang="ru-RU" sz="2000" b="1" dirty="0"/>
              <a:t>аук</a:t>
            </a:r>
            <a:r>
              <a:rPr lang="ru-RU" sz="2000" b="1" dirty="0">
                <a:latin typeface="Arial Narrow" panose="020B0606020202030204" pitchFamily="34" charset="0"/>
              </a:rPr>
              <a:t> Романенков А. М</a:t>
            </a:r>
            <a:endParaRPr lang="ru-RU" sz="2000" dirty="0">
              <a:latin typeface="Arial Narrow" panose="020B0606020202030204" pitchFamily="34" charset="0"/>
            </a:endParaRPr>
          </a:p>
          <a:p>
            <a:r>
              <a:rPr lang="ru-RU" sz="2000" dirty="0">
                <a:latin typeface="Arial Narrow" panose="020B0606020202030204" pitchFamily="34" charset="0"/>
              </a:rPr>
              <a:t>Москва – 2023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A5CE42-585F-790A-9326-3656C4167C0C}"/>
              </a:ext>
            </a:extLst>
          </p:cNvPr>
          <p:cNvSpPr txBox="1"/>
          <p:nvPr/>
        </p:nvSpPr>
        <p:spPr>
          <a:xfrm>
            <a:off x="1509690" y="216967"/>
            <a:ext cx="97631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Московский авиационный институт (национальный исследовательский университет)</a:t>
            </a:r>
          </a:p>
          <a:p>
            <a:pPr algn="ctr"/>
            <a:endParaRPr lang="ru-RU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algn="ctr"/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Институт № 8 «Компьютерные науки и прикладная математика»</a:t>
            </a:r>
          </a:p>
          <a:p>
            <a:pPr algn="ctr"/>
            <a:endParaRPr lang="ru-RU" sz="20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algn="ctr"/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Кафедра № 806 «Вычислительная математика и программирование» </a:t>
            </a:r>
            <a:endParaRPr lang="ru-RU" sz="2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2232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08"/>
    </mc:Choice>
    <mc:Fallback>
      <p:transition spd="slow" advTm="250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B371D0-BC3A-D153-BB33-DBE9F024F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Результаты разработки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4305624-FCF6-0B37-D96E-924975230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705B30B-8AA5-C65C-F0A5-4606FB64B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10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5073E51-962A-4597-B7E0-AA5A6DB12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380" y="1510017"/>
            <a:ext cx="3004693" cy="414933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25CEFDC-C0B8-4D2D-A7DF-6B83D1681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5033" y="1510017"/>
            <a:ext cx="3025245" cy="4149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28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B371D0-BC3A-D153-BB33-DBE9F024F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Результаты разработки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4305624-FCF6-0B37-D96E-924975230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705B30B-8AA5-C65C-F0A5-4606FB64B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11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EC81F88-7E4D-4124-8BCE-2459BA1DB1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1"/>
          <a:stretch/>
        </p:blipFill>
        <p:spPr>
          <a:xfrm>
            <a:off x="2707175" y="1355228"/>
            <a:ext cx="6462225" cy="482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818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927218-E350-68EB-9732-1204CC072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Оценка результата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AE6AEAE-E112-46E8-B4D4-D2CC8F9037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Библиотека исходного кода для работы с эллиптическими кривыми над конечными полями</a:t>
            </a:r>
          </a:p>
          <a:p>
            <a:r>
              <a:rPr lang="ru-RU" dirty="0"/>
              <a:t>Распределенная система, состоящая из основного приложения REST API, сервера базы данных и сервера хранения документов, использующая разработанную криптосистему для защиты данных</a:t>
            </a:r>
          </a:p>
          <a:p>
            <a:r>
              <a:rPr lang="ru-RU" dirty="0"/>
              <a:t>Приложение для ПК, работающее на ОС Windows, реализующее функциональность онлайн-чата</a:t>
            </a:r>
          </a:p>
          <a:p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C7525EC-7D0A-811F-4D4E-966867AAF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A16A113-ECA5-65ED-5FFE-0B724D5A1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10471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ED54EF-521D-9B9F-4580-AEFD53942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Отзывы и рецензия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F141391-590B-ADEA-918A-100162C5B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7A60A3E-F144-387E-2225-7DEA48553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13</a:t>
            </a:fld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2E56F04-FC3F-25BB-BB85-B66116110C4F}"/>
              </a:ext>
            </a:extLst>
          </p:cNvPr>
          <p:cNvSpPr/>
          <p:nvPr/>
        </p:nvSpPr>
        <p:spPr>
          <a:xfrm>
            <a:off x="376552" y="1562470"/>
            <a:ext cx="3760441" cy="440332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Arial Narrow" panose="020B0606020202030204" pitchFamily="34" charset="0"/>
              </a:rPr>
              <a:t>Скан отзыва научного руководителя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3878D573-7101-4E1F-DF86-5C6854D4BDAB}"/>
              </a:ext>
            </a:extLst>
          </p:cNvPr>
          <p:cNvSpPr/>
          <p:nvPr/>
        </p:nvSpPr>
        <p:spPr>
          <a:xfrm>
            <a:off x="4294568" y="1562470"/>
            <a:ext cx="3760441" cy="440332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Arial Narrow" panose="020B0606020202030204" pitchFamily="34" charset="0"/>
              </a:rPr>
              <a:t>Скан отзыва</a:t>
            </a:r>
            <a:br>
              <a:rPr lang="ru-RU" dirty="0">
                <a:solidFill>
                  <a:schemeClr val="tx1"/>
                </a:solidFill>
                <a:latin typeface="Arial Narrow" panose="020B0606020202030204" pitchFamily="34" charset="0"/>
              </a:rPr>
            </a:br>
            <a:r>
              <a:rPr lang="ru-RU" dirty="0">
                <a:solidFill>
                  <a:schemeClr val="tx1"/>
                </a:solidFill>
                <a:latin typeface="Arial Narrow" panose="020B0606020202030204" pitchFamily="34" charset="0"/>
              </a:rPr>
              <a:t>от предприятия-заказчика разработки (при наличии)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93B9F7FE-A782-0DFE-8E68-62408BA58259}"/>
              </a:ext>
            </a:extLst>
          </p:cNvPr>
          <p:cNvSpPr/>
          <p:nvPr/>
        </p:nvSpPr>
        <p:spPr>
          <a:xfrm>
            <a:off x="8212584" y="1562470"/>
            <a:ext cx="3760441" cy="440332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Arial Narrow" panose="020B0606020202030204" pitchFamily="34" charset="0"/>
              </a:rPr>
              <a:t>Скан рецензии</a:t>
            </a:r>
          </a:p>
        </p:txBody>
      </p:sp>
    </p:spTree>
    <p:extLst>
      <p:ext uri="{BB962C8B-B14F-4D97-AF65-F5344CB8AC3E}">
        <p14:creationId xmlns:p14="http://schemas.microsoft.com/office/powerpoint/2010/main" val="645871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1C8C3E-8A13-8583-50E5-43E8ACDC6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Актуальность темы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8F2CAC8-BB4B-3FFE-8B16-3533DF2F9B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Актуальность темы данной работы связана с возрастающей потребностью в защите данных в сети Интернет. По сети передается большое количество конфиденциальных данных. Это означает, что данные могут быть украдены или скомпрометированы злоумышленниками. Современные системы и сервисы используют различные криптографические алгоритмы, однако в будущем увеличивается вероятность взлома этих алгоритмов, что ставит под угрозу данные множества пользователей. Чтобы быть готовым к этому, необходимо уже сейчас искать альтернативы, то есть алгоритмы, которые труднее взломать. Такими алгоритмами и являются алгоритмы шифрования на эллиптических кривых.</a:t>
            </a:r>
            <a:br>
              <a:rPr lang="ru-RU" dirty="0"/>
            </a:br>
            <a:endParaRPr lang="ru-RU" dirty="0"/>
          </a:p>
          <a:p>
            <a:pPr algn="just"/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6AED8D8-59C6-F33C-2229-C65B0C814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5F58BB2-7F3D-3816-B911-66F923097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2739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5481CD-4F2C-E0FB-1E82-972ABE52D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и задача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9069B9-C69E-9AE5-0D0E-65A9DBA3A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latin typeface="Arial Black" panose="020B0A04020102020204" pitchFamily="34" charset="0"/>
              </a:rPr>
              <a:t>Цель</a:t>
            </a:r>
            <a:r>
              <a:rPr lang="ru-RU" dirty="0"/>
              <a:t> – разработка приложения с распределенной системой, использующей алгоритмы на основе эллиптических кривых.</a:t>
            </a:r>
          </a:p>
          <a:p>
            <a:r>
              <a:rPr lang="ru-RU" dirty="0">
                <a:latin typeface="Arial Black" panose="020B0A04020102020204" pitchFamily="34" charset="0"/>
              </a:rPr>
              <a:t>Задачи:</a:t>
            </a:r>
          </a:p>
          <a:p>
            <a:pPr lvl="1"/>
            <a:r>
              <a:rPr lang="ru-RU" dirty="0"/>
              <a:t>Написание математической библиотеки исходного кода для работы с эллиптическими кривыми над полями конечной характеристики;</a:t>
            </a:r>
          </a:p>
          <a:p>
            <a:pPr lvl="1"/>
            <a:r>
              <a:rPr lang="ru-RU" dirty="0"/>
              <a:t>Реализация симметричных и асимметричных алгоритмов шифрования на основе эллиптических кривых для создания гибридной криптосистемы;</a:t>
            </a:r>
          </a:p>
          <a:p>
            <a:pPr lvl="1"/>
            <a:r>
              <a:rPr lang="ru-RU" dirty="0"/>
              <a:t>Разработка клиент-серверного приложения с учетом балансировки нагрузки, использующего разработанную криптосистему.</a:t>
            </a:r>
          </a:p>
          <a:p>
            <a:pPr lvl="1"/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ED69AFD-303B-5D3B-B661-59FB55042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F235E21-377E-C489-A127-2D430D3CE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3446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7C74A9-0176-F8D9-1D77-F2AFD0028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Постановка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53985C-B853-2AF6-CF10-58AB248A5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latin typeface="Arial Black" panose="020B0A04020102020204" pitchFamily="34" charset="0"/>
              </a:rPr>
              <a:t>Дано</a:t>
            </a:r>
            <a:r>
              <a:rPr lang="ru-RU" dirty="0"/>
              <a:t>:</a:t>
            </a:r>
          </a:p>
          <a:p>
            <a:pPr lvl="1"/>
            <a:r>
              <a:rPr lang="ru-RU" dirty="0"/>
              <a:t>Поток данных общего характера</a:t>
            </a:r>
          </a:p>
          <a:p>
            <a:pPr lvl="1"/>
            <a:r>
              <a:rPr lang="ru-RU" dirty="0"/>
              <a:t>Понятие эллиптической кривой и поля конечной характеристики</a:t>
            </a:r>
          </a:p>
          <a:p>
            <a:r>
              <a:rPr lang="ru-RU" dirty="0">
                <a:latin typeface="Arial Black" panose="020B0A04020102020204" pitchFamily="34" charset="0"/>
              </a:rPr>
              <a:t>Необходимо</a:t>
            </a:r>
            <a:endParaRPr lang="ru-RU" dirty="0"/>
          </a:p>
          <a:p>
            <a:pPr lvl="1"/>
            <a:r>
              <a:rPr lang="ru-RU" dirty="0"/>
              <a:t>Разработать систему защищенной передачи данных с использованием алгоритмов, основанных на эллиптических кривых над полями конечной характеристики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725F63F-54D2-1647-B4D2-332B35139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0F784FB-6C6F-A1CC-D79E-0E4B6B59F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4073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3BE5DC-3BDE-8520-3FEA-015702F62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Логика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C2993DB-48FB-CD14-F72E-1A3B8CDBC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Разработка математической библиотеки исходного кода на языке </a:t>
            </a:r>
            <a:r>
              <a:rPr lang="en-US" dirty="0"/>
              <a:t>C# </a:t>
            </a:r>
            <a:r>
              <a:rPr lang="ru-RU" dirty="0"/>
              <a:t>для работы с эллиптическими кривыми над полями конечной характеристики</a:t>
            </a:r>
            <a:endParaRPr lang="en-US" dirty="0"/>
          </a:p>
          <a:p>
            <a:r>
              <a:rPr lang="ru-RU" dirty="0"/>
              <a:t>Проектирование архитектуры распределенной системы приложения и криптосистемы, обеспечивающей безопасность системы</a:t>
            </a:r>
          </a:p>
          <a:p>
            <a:r>
              <a:rPr lang="ru-RU" dirty="0"/>
              <a:t>Разработка распределенной системы на языке программирование </a:t>
            </a:r>
            <a:r>
              <a:rPr lang="en-US" dirty="0"/>
              <a:t>C#</a:t>
            </a:r>
          </a:p>
          <a:p>
            <a:r>
              <a:rPr lang="ru-RU" dirty="0"/>
              <a:t>Разработка приложения для ПК для работы с распределенной системой</a:t>
            </a:r>
          </a:p>
          <a:p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47C62F1-D100-E20B-F3ED-341D9B319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A81486F-444F-2639-3C90-49599497A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9484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DBCE2A-6269-4055-98E3-31A13F31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Стек технологий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907A8B-C4AE-A90F-75C6-C1F1DE0E9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Язык программирования</a:t>
            </a:r>
            <a:r>
              <a:rPr lang="en-US" dirty="0"/>
              <a:t>: C#</a:t>
            </a:r>
          </a:p>
          <a:p>
            <a:r>
              <a:rPr lang="ru-RU" dirty="0"/>
              <a:t>Язык разметки</a:t>
            </a:r>
            <a:r>
              <a:rPr lang="en-US" dirty="0"/>
              <a:t>: XAML</a:t>
            </a:r>
            <a:endParaRPr lang="ru-RU" dirty="0"/>
          </a:p>
          <a:p>
            <a:r>
              <a:rPr lang="ru-RU" dirty="0"/>
              <a:t>Фреймворки</a:t>
            </a:r>
            <a:r>
              <a:rPr lang="en-US" dirty="0"/>
              <a:t>: .NET WPF, ASP.NET</a:t>
            </a:r>
          </a:p>
          <a:p>
            <a:r>
              <a:rPr lang="ru-RU" dirty="0"/>
              <a:t>База данных</a:t>
            </a:r>
            <a:r>
              <a:rPr lang="en-US" dirty="0"/>
              <a:t>: PostgreSQL</a:t>
            </a:r>
          </a:p>
          <a:p>
            <a:r>
              <a:rPr lang="ru-RU" dirty="0"/>
              <a:t>Дополнительные инструменты</a:t>
            </a:r>
            <a:r>
              <a:rPr lang="en-US" dirty="0"/>
              <a:t>: Swagger, Ocelot</a:t>
            </a:r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8B574EA-C945-7744-2B91-426C9E1E4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D5E06FF-FCB0-7174-58D6-7AE50B9CE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7353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4F7F12-B14B-B69E-43A9-B480E536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Архитектура решения, алгоритм решения задачи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4FCFD01-D2D0-C9AA-D076-676DA06E0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F79899E-8C96-698E-1AD0-277FD8260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7</a:t>
            </a:fld>
            <a:endParaRPr lang="ru-RU"/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CF3C80E0-12DC-4C85-A8E8-574BD38C6A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7057" y="1690688"/>
            <a:ext cx="6257885" cy="43513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3612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4F7F12-B14B-B69E-43A9-B480E536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Архитектура решения, алгоритм решения задачи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4FCFD01-D2D0-C9AA-D076-676DA06E0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F79899E-8C96-698E-1AD0-277FD8260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8</a:t>
            </a:fld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CC9E6DD-EAA6-4F5A-B160-613390BEB2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635" y="1477857"/>
            <a:ext cx="5942330" cy="45288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4574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6B6753-1551-A4BE-1BD5-43FC7B327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программной разработки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61CC413-54CD-79F8-C6EB-0FD857E64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Исходный код приложения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CB5E48D-E36C-F393-3E69-46A3E1D44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FA9B307-25B0-1D71-DE6E-2BEE86C7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9</a:t>
            </a:fld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E690249-D224-4A0D-BA41-C92DF82BC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7595" y="2383159"/>
            <a:ext cx="3776809" cy="362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63445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2825</TotalTime>
  <Words>536</Words>
  <Application>Microsoft Office PowerPoint</Application>
  <PresentationFormat>Широкоэкранный</PresentationFormat>
  <Paragraphs>72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Arial Black</vt:lpstr>
      <vt:lpstr>Arial Narrow</vt:lpstr>
      <vt:lpstr>Calibri</vt:lpstr>
      <vt:lpstr>Impact</vt:lpstr>
      <vt:lpstr>Тема Office</vt:lpstr>
      <vt:lpstr>Выпускная квалификационная работа бакалавра на тему: «Распределенная система криптографической защиты данных на основе эллиптических кривых»</vt:lpstr>
      <vt:lpstr>Актуальность темы</vt:lpstr>
      <vt:lpstr>Цель и задача работы</vt:lpstr>
      <vt:lpstr>Постановка задачи</vt:lpstr>
      <vt:lpstr>Логика работы</vt:lpstr>
      <vt:lpstr>Стек технологий</vt:lpstr>
      <vt:lpstr>Архитектура решения, алгоритм решения задачи</vt:lpstr>
      <vt:lpstr>Архитектура решения, алгоритм решения задачи</vt:lpstr>
      <vt:lpstr>Описание программной разработки</vt:lpstr>
      <vt:lpstr>Результаты разработки</vt:lpstr>
      <vt:lpstr>Результаты разработки</vt:lpstr>
      <vt:lpstr>Оценка результата</vt:lpstr>
      <vt:lpstr>Отзывы и рецензия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Выпускная квалификационная работа бакалавра на тему: «Название выпускной  квалификационной работы»</dc:title>
  <dc:creator>4562</dc:creator>
  <cp:lastModifiedBy>newmersedez</cp:lastModifiedBy>
  <cp:revision>24</cp:revision>
  <dcterms:created xsi:type="dcterms:W3CDTF">2023-03-28T19:07:26Z</dcterms:created>
  <dcterms:modified xsi:type="dcterms:W3CDTF">2023-05-14T10:46:04Z</dcterms:modified>
</cp:coreProperties>
</file>

<file path=docProps/thumbnail.jpeg>
</file>